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84" r:id="rId6"/>
    <p:sldId id="285" r:id="rId7"/>
    <p:sldId id="283" r:id="rId8"/>
    <p:sldId id="286" r:id="rId9"/>
    <p:sldId id="287" r:id="rId10"/>
    <p:sldId id="288" r:id="rId11"/>
    <p:sldId id="289" r:id="rId12"/>
    <p:sldId id="263" r:id="rId13"/>
    <p:sldId id="279" r:id="rId14"/>
    <p:sldId id="282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ee, Tracy@CDPH" initials="LT" lastIdx="3" clrIdx="3">
    <p:extLst>
      <p:ext uri="{19B8F6BF-5375-455C-9EA6-DF929625EA0E}">
        <p15:presenceInfo xmlns:p15="http://schemas.microsoft.com/office/powerpoint/2012/main" userId="S-1-5-21-4097889286-3091099877-3853663367-23925" providerId="AD"/>
      </p:ext>
    </p:extLst>
  </p:cmAuthor>
  <p:cmAuthor id="8" name="Kemp, Sharisse@CDPH" initials="KS" lastIdx="7" clrIdx="4">
    <p:extLst>
      <p:ext uri="{19B8F6BF-5375-455C-9EA6-DF929625EA0E}">
        <p15:presenceInfo xmlns:p15="http://schemas.microsoft.com/office/powerpoint/2012/main" userId="S-1-5-21-4097889286-3091099877-3853663367-20731" providerId="AD"/>
      </p:ext>
    </p:extLst>
  </p:cmAuthor>
  <p:cmAuthor id="9" name="Unzueta, Chris@CDPH" initials="UC" lastIdx="9" clrIdx="5">
    <p:extLst>
      <p:ext uri="{19B8F6BF-5375-455C-9EA6-DF929625EA0E}">
        <p15:presenceInfo xmlns:p15="http://schemas.microsoft.com/office/powerpoint/2012/main" userId="S-1-5-21-4097889286-3091099877-3853663367-20799" providerId="AD"/>
      </p:ext>
    </p:extLst>
  </p:cmAuthor>
  <p:cmAuthor id="4" name="Jea Robi" initials="JR" lastIdx="3" clrIdx="0">
    <p:extLst>
      <p:ext uri="{19B8F6BF-5375-455C-9EA6-DF929625EA0E}">
        <p15:presenceInfo xmlns:p15="http://schemas.microsoft.com/office/powerpoint/2012/main" userId="79285fa94f95096a" providerId="Windows Live"/>
      </p:ext>
    </p:extLst>
  </p:cmAuthor>
  <p:cmAuthor id="5" name="Robinson, Jeanene@CDPH" initials="RJ" lastIdx="19" clrIdx="1">
    <p:extLst>
      <p:ext uri="{19B8F6BF-5375-455C-9EA6-DF929625EA0E}">
        <p15:presenceInfo xmlns:p15="http://schemas.microsoft.com/office/powerpoint/2012/main" userId="S-1-5-21-4097889286-3091099877-3853663367-20780" providerId="AD"/>
      </p:ext>
    </p:extLst>
  </p:cmAuthor>
  <p:cmAuthor id="6" name="Cuckovich, Amy@CDPH" initials="CA" lastIdx="7" clrIdx="2">
    <p:extLst>
      <p:ext uri="{19B8F6BF-5375-455C-9EA6-DF929625EA0E}">
        <p15:presenceInfo xmlns:p15="http://schemas.microsoft.com/office/powerpoint/2012/main" userId="S-1-5-21-4097889286-3091099877-3853663367-23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0270" autoAdjust="0"/>
  </p:normalViewPr>
  <p:slideViewPr>
    <p:cSldViewPr snapToGrid="0">
      <p:cViewPr varScale="1">
        <p:scale>
          <a:sx n="69" d="100"/>
          <a:sy n="69" d="100"/>
        </p:scale>
        <p:origin x="11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81835-67C7-4525-A461-83B98D7E219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1DF99D-18C6-48D2-BA11-4D4E304E4DCB}">
      <dgm:prSet phldrT="[Text]" custT="1"/>
      <dgm:spPr/>
      <dgm:t>
        <a:bodyPr/>
        <a:lstStyle/>
        <a:p>
          <a:r>
            <a:rPr lang="en-US" sz="2800" b="1" dirty="0">
              <a:solidFill>
                <a:schemeClr val="accent3">
                  <a:lumMod val="20000"/>
                  <a:lumOff val="80000"/>
                </a:schemeClr>
              </a:solidFill>
            </a:rPr>
            <a:t>California’s Goal</a:t>
          </a:r>
        </a:p>
        <a:p>
          <a:r>
            <a:rPr lang="en-US" sz="2800" dirty="0"/>
            <a:t>Getting to Zero</a:t>
          </a:r>
        </a:p>
      </dgm:t>
    </dgm:pt>
    <dgm:pt modelId="{011D5691-54D5-4336-945E-F6551BA65AEB}" type="parTrans" cxnId="{EF6657F0-D5CA-47E2-AE5A-94CCAD32F0DA}">
      <dgm:prSet/>
      <dgm:spPr/>
      <dgm:t>
        <a:bodyPr/>
        <a:lstStyle/>
        <a:p>
          <a:endParaRPr lang="en-US"/>
        </a:p>
      </dgm:t>
    </dgm:pt>
    <dgm:pt modelId="{BFA171DF-E03A-4793-A416-EF844DB5ABB4}" type="sibTrans" cxnId="{EF6657F0-D5CA-47E2-AE5A-94CCAD32F0DA}">
      <dgm:prSet/>
      <dgm:spPr/>
      <dgm:t>
        <a:bodyPr/>
        <a:lstStyle/>
        <a:p>
          <a:endParaRPr lang="en-US"/>
        </a:p>
      </dgm:t>
    </dgm:pt>
    <dgm:pt modelId="{3470CF72-4997-48EF-88FD-8EFA030768B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700" strike="noStrike" baseline="0" dirty="0"/>
            <a:t>AIDS Drug Assistance Program </a:t>
          </a:r>
          <a:r>
            <a:rPr lang="en-US" sz="2700" b="0" strike="noStrike" baseline="0" dirty="0"/>
            <a:t>(</a:t>
          </a:r>
          <a:r>
            <a:rPr lang="en-US" sz="2700" b="0" strike="noStrike" dirty="0"/>
            <a:t>ADAP</a:t>
          </a:r>
          <a:r>
            <a:rPr lang="en-US" sz="2700" b="0" strike="noStrike" baseline="0" dirty="0"/>
            <a:t>)</a:t>
          </a:r>
        </a:p>
        <a:p>
          <a:r>
            <a:rPr lang="en-US" sz="2700" b="1" dirty="0">
              <a:solidFill>
                <a:schemeClr val="accent3">
                  <a:lumMod val="20000"/>
                  <a:lumOff val="80000"/>
                </a:schemeClr>
              </a:solidFill>
            </a:rPr>
            <a:t>Treat &amp; Manage HIV</a:t>
          </a:r>
          <a:r>
            <a:rPr lang="en-US" sz="2700" b="0" dirty="0"/>
            <a:t> </a:t>
          </a:r>
        </a:p>
      </dgm:t>
    </dgm:pt>
    <dgm:pt modelId="{E84156D8-2446-4F1A-B7C5-D558C6F4D1A3}" type="parTrans" cxnId="{909BB72C-8EF7-499D-9947-CB8C4FCAB740}">
      <dgm:prSet/>
      <dgm:spPr/>
      <dgm:t>
        <a:bodyPr/>
        <a:lstStyle/>
        <a:p>
          <a:endParaRPr lang="en-US"/>
        </a:p>
      </dgm:t>
    </dgm:pt>
    <dgm:pt modelId="{AB4DC9DB-B145-4C1C-8432-B24723901891}" type="sibTrans" cxnId="{909BB72C-8EF7-499D-9947-CB8C4FCAB740}">
      <dgm:prSet/>
      <dgm:spPr/>
      <dgm:t>
        <a:bodyPr/>
        <a:lstStyle/>
        <a:p>
          <a:endParaRPr lang="en-US"/>
        </a:p>
      </dgm:t>
    </dgm:pt>
    <dgm:pt modelId="{728BF9E1-F44E-4BB4-BC6E-A5F52E9E0E1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600" dirty="0"/>
            <a:t>Pre-Exposure Prophylaxis (PrEP) Assistance </a:t>
          </a:r>
          <a:r>
            <a:rPr lang="en-US" sz="2600" b="0" dirty="0"/>
            <a:t>Program (PrEP-AP)</a:t>
          </a:r>
        </a:p>
        <a:p>
          <a:r>
            <a:rPr lang="en-US" sz="2600" b="1" dirty="0">
              <a:solidFill>
                <a:schemeClr val="accent3">
                  <a:lumMod val="20000"/>
                  <a:lumOff val="80000"/>
                </a:schemeClr>
              </a:solidFill>
            </a:rPr>
            <a:t>Prevent HIV</a:t>
          </a:r>
          <a:endParaRPr lang="en-US" sz="2600" b="0" dirty="0"/>
        </a:p>
      </dgm:t>
    </dgm:pt>
    <dgm:pt modelId="{FCCB2242-4029-49D5-BA5A-6AEA948583C4}" type="parTrans" cxnId="{D615F058-BD28-4DA8-B5B8-61A01D861E7A}">
      <dgm:prSet/>
      <dgm:spPr/>
      <dgm:t>
        <a:bodyPr/>
        <a:lstStyle/>
        <a:p>
          <a:endParaRPr lang="en-US"/>
        </a:p>
      </dgm:t>
    </dgm:pt>
    <dgm:pt modelId="{182D495E-4C59-4F43-B50B-4EF9275BEC27}" type="sibTrans" cxnId="{D615F058-BD28-4DA8-B5B8-61A01D861E7A}">
      <dgm:prSet/>
      <dgm:spPr/>
      <dgm:t>
        <a:bodyPr/>
        <a:lstStyle/>
        <a:p>
          <a:endParaRPr lang="en-US"/>
        </a:p>
      </dgm:t>
    </dgm:pt>
    <dgm:pt modelId="{7E87EEDC-DCFF-4CAA-AB0A-6D7E5D91E24C}" type="pres">
      <dgm:prSet presAssocID="{72681835-67C7-4525-A461-83B98D7E219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61639-DBFA-4ED1-98D3-7CB5DB867F67}" type="pres">
      <dgm:prSet presAssocID="{441DF99D-18C6-48D2-BA11-4D4E304E4DCB}" presName="centerShape" presStyleLbl="node0" presStyleIdx="0" presStyleCnt="1" custScaleX="104253" custScaleY="97899"/>
      <dgm:spPr/>
      <dgm:t>
        <a:bodyPr/>
        <a:lstStyle/>
        <a:p>
          <a:endParaRPr lang="en-US"/>
        </a:p>
      </dgm:t>
    </dgm:pt>
    <dgm:pt modelId="{B88CFB2B-14AA-4FC1-A72E-F6F35DEB2101}" type="pres">
      <dgm:prSet presAssocID="{E84156D8-2446-4F1A-B7C5-D558C6F4D1A3}" presName="parTrans" presStyleLbl="bgSibTrans2D1" presStyleIdx="0" presStyleCnt="2" custLinFactNeighborX="-11425" custLinFactNeighborY="77123"/>
      <dgm:spPr/>
      <dgm:t>
        <a:bodyPr/>
        <a:lstStyle/>
        <a:p>
          <a:endParaRPr lang="en-US"/>
        </a:p>
      </dgm:t>
    </dgm:pt>
    <dgm:pt modelId="{BF270833-075B-4E11-B146-A9FC4FBCBE06}" type="pres">
      <dgm:prSet presAssocID="{3470CF72-4997-48EF-88FD-8EFA030768BF}" presName="node" presStyleLbl="node1" presStyleIdx="0" presStyleCnt="2" custScaleX="146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8EC77-D280-4995-A7AC-93F9606D3137}" type="pres">
      <dgm:prSet presAssocID="{FCCB2242-4029-49D5-BA5A-6AEA948583C4}" presName="parTrans" presStyleLbl="bgSibTrans2D1" presStyleIdx="1" presStyleCnt="2" custLinFactNeighborX="10968" custLinFactNeighborY="78442"/>
      <dgm:spPr/>
      <dgm:t>
        <a:bodyPr/>
        <a:lstStyle/>
        <a:p>
          <a:endParaRPr lang="en-US"/>
        </a:p>
      </dgm:t>
    </dgm:pt>
    <dgm:pt modelId="{BA6B8A15-3C85-4D5A-8BFD-4D553A9EC7D4}" type="pres">
      <dgm:prSet presAssocID="{728BF9E1-F44E-4BB4-BC6E-A5F52E9E0E1F}" presName="node" presStyleLbl="node1" presStyleIdx="1" presStyleCnt="2" custScaleX="148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EF375A-7357-4129-A122-3FCD31C0604E}" type="presOf" srcId="{E84156D8-2446-4F1A-B7C5-D558C6F4D1A3}" destId="{B88CFB2B-14AA-4FC1-A72E-F6F35DEB2101}" srcOrd="0" destOrd="0" presId="urn:microsoft.com/office/officeart/2005/8/layout/radial4"/>
    <dgm:cxn modelId="{EF6657F0-D5CA-47E2-AE5A-94CCAD32F0DA}" srcId="{72681835-67C7-4525-A461-83B98D7E219D}" destId="{441DF99D-18C6-48D2-BA11-4D4E304E4DCB}" srcOrd="0" destOrd="0" parTransId="{011D5691-54D5-4336-945E-F6551BA65AEB}" sibTransId="{BFA171DF-E03A-4793-A416-EF844DB5ABB4}"/>
    <dgm:cxn modelId="{EC373E89-81E8-4526-B691-6B308479A66B}" type="presOf" srcId="{441DF99D-18C6-48D2-BA11-4D4E304E4DCB}" destId="{85261639-DBFA-4ED1-98D3-7CB5DB867F67}" srcOrd="0" destOrd="0" presId="urn:microsoft.com/office/officeart/2005/8/layout/radial4"/>
    <dgm:cxn modelId="{3116A095-FDDC-4199-ABCA-0755A5E500E7}" type="presOf" srcId="{FCCB2242-4029-49D5-BA5A-6AEA948583C4}" destId="{E518EC77-D280-4995-A7AC-93F9606D3137}" srcOrd="0" destOrd="0" presId="urn:microsoft.com/office/officeart/2005/8/layout/radial4"/>
    <dgm:cxn modelId="{D615F058-BD28-4DA8-B5B8-61A01D861E7A}" srcId="{441DF99D-18C6-48D2-BA11-4D4E304E4DCB}" destId="{728BF9E1-F44E-4BB4-BC6E-A5F52E9E0E1F}" srcOrd="1" destOrd="0" parTransId="{FCCB2242-4029-49D5-BA5A-6AEA948583C4}" sibTransId="{182D495E-4C59-4F43-B50B-4EF9275BEC27}"/>
    <dgm:cxn modelId="{D7D835EC-B1F4-4EED-8F9C-BD41693E4027}" type="presOf" srcId="{728BF9E1-F44E-4BB4-BC6E-A5F52E9E0E1F}" destId="{BA6B8A15-3C85-4D5A-8BFD-4D553A9EC7D4}" srcOrd="0" destOrd="0" presId="urn:microsoft.com/office/officeart/2005/8/layout/radial4"/>
    <dgm:cxn modelId="{022D570D-49C7-4AE7-B6B8-971FC0DA57C9}" type="presOf" srcId="{72681835-67C7-4525-A461-83B98D7E219D}" destId="{7E87EEDC-DCFF-4CAA-AB0A-6D7E5D91E24C}" srcOrd="0" destOrd="0" presId="urn:microsoft.com/office/officeart/2005/8/layout/radial4"/>
    <dgm:cxn modelId="{909BB72C-8EF7-499D-9947-CB8C4FCAB740}" srcId="{441DF99D-18C6-48D2-BA11-4D4E304E4DCB}" destId="{3470CF72-4997-48EF-88FD-8EFA030768BF}" srcOrd="0" destOrd="0" parTransId="{E84156D8-2446-4F1A-B7C5-D558C6F4D1A3}" sibTransId="{AB4DC9DB-B145-4C1C-8432-B24723901891}"/>
    <dgm:cxn modelId="{B3C5A3E1-B84F-4365-A675-70199309E33D}" type="presOf" srcId="{3470CF72-4997-48EF-88FD-8EFA030768BF}" destId="{BF270833-075B-4E11-B146-A9FC4FBCBE06}" srcOrd="0" destOrd="0" presId="urn:microsoft.com/office/officeart/2005/8/layout/radial4"/>
    <dgm:cxn modelId="{3B205ABD-24D4-4836-AA34-41FD8EDBDB86}" type="presParOf" srcId="{7E87EEDC-DCFF-4CAA-AB0A-6D7E5D91E24C}" destId="{85261639-DBFA-4ED1-98D3-7CB5DB867F67}" srcOrd="0" destOrd="0" presId="urn:microsoft.com/office/officeart/2005/8/layout/radial4"/>
    <dgm:cxn modelId="{2E095628-5BB2-446A-820D-6FF29BD48892}" type="presParOf" srcId="{7E87EEDC-DCFF-4CAA-AB0A-6D7E5D91E24C}" destId="{B88CFB2B-14AA-4FC1-A72E-F6F35DEB2101}" srcOrd="1" destOrd="0" presId="urn:microsoft.com/office/officeart/2005/8/layout/radial4"/>
    <dgm:cxn modelId="{7BF95C20-848A-46D9-9716-D8079429EFD1}" type="presParOf" srcId="{7E87EEDC-DCFF-4CAA-AB0A-6D7E5D91E24C}" destId="{BF270833-075B-4E11-B146-A9FC4FBCBE06}" srcOrd="2" destOrd="0" presId="urn:microsoft.com/office/officeart/2005/8/layout/radial4"/>
    <dgm:cxn modelId="{0F6536FD-D257-4460-B237-EA4798D2E59C}" type="presParOf" srcId="{7E87EEDC-DCFF-4CAA-AB0A-6D7E5D91E24C}" destId="{E518EC77-D280-4995-A7AC-93F9606D3137}" srcOrd="3" destOrd="0" presId="urn:microsoft.com/office/officeart/2005/8/layout/radial4"/>
    <dgm:cxn modelId="{AFD95215-833B-45D3-B673-9353BCBD56BF}" type="presParOf" srcId="{7E87EEDC-DCFF-4CAA-AB0A-6D7E5D91E24C}" destId="{BA6B8A15-3C85-4D5A-8BFD-4D553A9EC7D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81835-67C7-4525-A461-83B98D7E219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1DF99D-18C6-48D2-BA11-4D4E304E4DCB}">
      <dgm:prSet phldrT="[Text]" custT="1"/>
      <dgm:spPr/>
      <dgm:t>
        <a:bodyPr/>
        <a:lstStyle/>
        <a:p>
          <a:r>
            <a:rPr lang="en-US" sz="3600" dirty="0" smtClean="0"/>
            <a:t>What can clients do?</a:t>
          </a:r>
          <a:endParaRPr lang="en-US" sz="3600" dirty="0"/>
        </a:p>
      </dgm:t>
    </dgm:pt>
    <dgm:pt modelId="{011D5691-54D5-4336-945E-F6551BA65AEB}" type="parTrans" cxnId="{EF6657F0-D5CA-47E2-AE5A-94CCAD32F0DA}">
      <dgm:prSet/>
      <dgm:spPr/>
      <dgm:t>
        <a:bodyPr/>
        <a:lstStyle/>
        <a:p>
          <a:endParaRPr lang="en-US"/>
        </a:p>
      </dgm:t>
    </dgm:pt>
    <dgm:pt modelId="{BFA171DF-E03A-4793-A416-EF844DB5ABB4}" type="sibTrans" cxnId="{EF6657F0-D5CA-47E2-AE5A-94CCAD32F0DA}">
      <dgm:prSet/>
      <dgm:spPr/>
      <dgm:t>
        <a:bodyPr/>
        <a:lstStyle/>
        <a:p>
          <a:endParaRPr lang="en-US"/>
        </a:p>
      </dgm:t>
    </dgm:pt>
    <dgm:pt modelId="{728BF9E1-F44E-4BB4-BC6E-A5F52E9E0E1F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400" b="0" dirty="0" smtClean="0"/>
            <a:t>View eligibility status</a:t>
          </a:r>
          <a:endParaRPr lang="en-US" sz="2400" b="0" dirty="0"/>
        </a:p>
        <a:p>
          <a:pPr algn="l">
            <a:buFont typeface="Arial" panose="020B0604020202020204" pitchFamily="34" charset="0"/>
            <a:buChar char="•"/>
          </a:pPr>
          <a:r>
            <a:rPr lang="en-US" sz="2400" b="0" dirty="0" smtClean="0"/>
            <a:t>Next re-enrollment or re-certification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2400" b="0" dirty="0" smtClean="0"/>
            <a:t>Process re-certification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2400" b="0" dirty="0" smtClean="0"/>
            <a:t>View/print pharmacy and medical card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2400" b="0" dirty="0" smtClean="0"/>
            <a:t>View insurance payments</a:t>
          </a:r>
        </a:p>
        <a:p>
          <a:pPr algn="ctr">
            <a:buFont typeface="Arial" panose="020B0604020202020204" pitchFamily="34" charset="0"/>
            <a:buChar char="•"/>
          </a:pPr>
          <a:endParaRPr lang="en-US" sz="2400" b="0" dirty="0"/>
        </a:p>
      </dgm:t>
    </dgm:pt>
    <dgm:pt modelId="{FCCB2242-4029-49D5-BA5A-6AEA948583C4}" type="parTrans" cxnId="{D615F058-BD28-4DA8-B5B8-61A01D861E7A}">
      <dgm:prSet/>
      <dgm:spPr/>
      <dgm:t>
        <a:bodyPr/>
        <a:lstStyle/>
        <a:p>
          <a:endParaRPr lang="en-US"/>
        </a:p>
      </dgm:t>
    </dgm:pt>
    <dgm:pt modelId="{182D495E-4C59-4F43-B50B-4EF9275BEC27}" type="sibTrans" cxnId="{D615F058-BD28-4DA8-B5B8-61A01D861E7A}">
      <dgm:prSet/>
      <dgm:spPr/>
      <dgm:t>
        <a:bodyPr/>
        <a:lstStyle/>
        <a:p>
          <a:endParaRPr lang="en-US"/>
        </a:p>
      </dgm:t>
    </dgm:pt>
    <dgm:pt modelId="{7E87EEDC-DCFF-4CAA-AB0A-6D7E5D91E24C}" type="pres">
      <dgm:prSet presAssocID="{72681835-67C7-4525-A461-83B98D7E219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61639-DBFA-4ED1-98D3-7CB5DB867F67}" type="pres">
      <dgm:prSet presAssocID="{441DF99D-18C6-48D2-BA11-4D4E304E4DCB}" presName="centerShape" presStyleLbl="node0" presStyleIdx="0" presStyleCnt="1" custScaleX="149832" custScaleY="142354" custLinFactNeighborX="-65795" custLinFactNeighborY="-29278"/>
      <dgm:spPr/>
      <dgm:t>
        <a:bodyPr/>
        <a:lstStyle/>
        <a:p>
          <a:endParaRPr lang="en-US"/>
        </a:p>
      </dgm:t>
    </dgm:pt>
    <dgm:pt modelId="{E518EC77-D280-4995-A7AC-93F9606D3137}" type="pres">
      <dgm:prSet presAssocID="{FCCB2242-4029-49D5-BA5A-6AEA948583C4}" presName="parTrans" presStyleLbl="bgSibTrans2D1" presStyleIdx="0" presStyleCnt="1" custAng="10847330" custScaleX="41533" custLinFactNeighborX="-26488" custLinFactNeighborY="-5448"/>
      <dgm:spPr/>
      <dgm:t>
        <a:bodyPr/>
        <a:lstStyle/>
        <a:p>
          <a:endParaRPr lang="en-US"/>
        </a:p>
      </dgm:t>
    </dgm:pt>
    <dgm:pt modelId="{BA6B8A15-3C85-4D5A-8BFD-4D553A9EC7D4}" type="pres">
      <dgm:prSet presAssocID="{728BF9E1-F44E-4BB4-BC6E-A5F52E9E0E1F}" presName="node" presStyleLbl="node1" presStyleIdx="0" presStyleCnt="1" custScaleX="201610" custScaleY="255558" custRadScaleRad="129591" custRadScaleInc="35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16A095-FDDC-4199-ABCA-0755A5E500E7}" type="presOf" srcId="{FCCB2242-4029-49D5-BA5A-6AEA948583C4}" destId="{E518EC77-D280-4995-A7AC-93F9606D3137}" srcOrd="0" destOrd="0" presId="urn:microsoft.com/office/officeart/2005/8/layout/radial4"/>
    <dgm:cxn modelId="{D615F058-BD28-4DA8-B5B8-61A01D861E7A}" srcId="{441DF99D-18C6-48D2-BA11-4D4E304E4DCB}" destId="{728BF9E1-F44E-4BB4-BC6E-A5F52E9E0E1F}" srcOrd="0" destOrd="0" parTransId="{FCCB2242-4029-49D5-BA5A-6AEA948583C4}" sibTransId="{182D495E-4C59-4F43-B50B-4EF9275BEC27}"/>
    <dgm:cxn modelId="{EF6657F0-D5CA-47E2-AE5A-94CCAD32F0DA}" srcId="{72681835-67C7-4525-A461-83B98D7E219D}" destId="{441DF99D-18C6-48D2-BA11-4D4E304E4DCB}" srcOrd="0" destOrd="0" parTransId="{011D5691-54D5-4336-945E-F6551BA65AEB}" sibTransId="{BFA171DF-E03A-4793-A416-EF844DB5ABB4}"/>
    <dgm:cxn modelId="{EC373E89-81E8-4526-B691-6B308479A66B}" type="presOf" srcId="{441DF99D-18C6-48D2-BA11-4D4E304E4DCB}" destId="{85261639-DBFA-4ED1-98D3-7CB5DB867F67}" srcOrd="0" destOrd="0" presId="urn:microsoft.com/office/officeart/2005/8/layout/radial4"/>
    <dgm:cxn modelId="{D7D835EC-B1F4-4EED-8F9C-BD41693E4027}" type="presOf" srcId="{728BF9E1-F44E-4BB4-BC6E-A5F52E9E0E1F}" destId="{BA6B8A15-3C85-4D5A-8BFD-4D553A9EC7D4}" srcOrd="0" destOrd="0" presId="urn:microsoft.com/office/officeart/2005/8/layout/radial4"/>
    <dgm:cxn modelId="{022D570D-49C7-4AE7-B6B8-971FC0DA57C9}" type="presOf" srcId="{72681835-67C7-4525-A461-83B98D7E219D}" destId="{7E87EEDC-DCFF-4CAA-AB0A-6D7E5D91E24C}" srcOrd="0" destOrd="0" presId="urn:microsoft.com/office/officeart/2005/8/layout/radial4"/>
    <dgm:cxn modelId="{3B205ABD-24D4-4836-AA34-41FD8EDBDB86}" type="presParOf" srcId="{7E87EEDC-DCFF-4CAA-AB0A-6D7E5D91E24C}" destId="{85261639-DBFA-4ED1-98D3-7CB5DB867F67}" srcOrd="0" destOrd="0" presId="urn:microsoft.com/office/officeart/2005/8/layout/radial4"/>
    <dgm:cxn modelId="{0F6536FD-D257-4460-B237-EA4798D2E59C}" type="presParOf" srcId="{7E87EEDC-DCFF-4CAA-AB0A-6D7E5D91E24C}" destId="{E518EC77-D280-4995-A7AC-93F9606D3137}" srcOrd="1" destOrd="0" presId="urn:microsoft.com/office/officeart/2005/8/layout/radial4"/>
    <dgm:cxn modelId="{AFD95215-833B-45D3-B673-9353BCBD56BF}" type="presParOf" srcId="{7E87EEDC-DCFF-4CAA-AB0A-6D7E5D91E24C}" destId="{BA6B8A15-3C85-4D5A-8BFD-4D553A9EC7D4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61639-DBFA-4ED1-98D3-7CB5DB867F67}">
      <dsp:nvSpPr>
        <dsp:cNvPr id="0" name=""/>
        <dsp:cNvSpPr/>
      </dsp:nvSpPr>
      <dsp:spPr>
        <a:xfrm>
          <a:off x="4487316" y="1666147"/>
          <a:ext cx="2676135" cy="2513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accent3">
                  <a:lumMod val="20000"/>
                  <a:lumOff val="80000"/>
                </a:schemeClr>
              </a:solidFill>
            </a:rPr>
            <a:t>California’s Goal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Getting to Zero</a:t>
          </a:r>
        </a:p>
      </dsp:txBody>
      <dsp:txXfrm>
        <a:off x="4879227" y="2034172"/>
        <a:ext cx="1892313" cy="1776980"/>
      </dsp:txXfrm>
    </dsp:sp>
    <dsp:sp modelId="{B88CFB2B-14AA-4FC1-A72E-F6F35DEB2101}">
      <dsp:nvSpPr>
        <dsp:cNvPr id="0" name=""/>
        <dsp:cNvSpPr/>
      </dsp:nvSpPr>
      <dsp:spPr>
        <a:xfrm rot="12900000">
          <a:off x="2665175" y="1746222"/>
          <a:ext cx="1948220" cy="7315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70833-075B-4E11-B146-A9FC4FBCBE06}">
      <dsp:nvSpPr>
        <dsp:cNvPr id="0" name=""/>
        <dsp:cNvSpPr/>
      </dsp:nvSpPr>
      <dsp:spPr>
        <a:xfrm>
          <a:off x="1272836" y="13622"/>
          <a:ext cx="3582177" cy="195089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strike="noStrike" kern="1200" baseline="0" dirty="0"/>
            <a:t>AIDS Drug Assistance Program </a:t>
          </a:r>
          <a:r>
            <a:rPr lang="en-US" sz="2700" b="0" strike="noStrike" kern="1200" baseline="0" dirty="0"/>
            <a:t>(</a:t>
          </a:r>
          <a:r>
            <a:rPr lang="en-US" sz="2700" b="0" strike="noStrike" kern="1200" dirty="0"/>
            <a:t>ADAP</a:t>
          </a:r>
          <a:r>
            <a:rPr lang="en-US" sz="2700" b="0" strike="noStrike" kern="1200" baseline="0" dirty="0"/>
            <a:t>)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>
              <a:solidFill>
                <a:schemeClr val="accent3">
                  <a:lumMod val="20000"/>
                  <a:lumOff val="80000"/>
                </a:schemeClr>
              </a:solidFill>
            </a:rPr>
            <a:t>Treat &amp; Manage HIV</a:t>
          </a:r>
          <a:r>
            <a:rPr lang="en-US" sz="2700" b="0" kern="1200" dirty="0"/>
            <a:t> </a:t>
          </a:r>
        </a:p>
      </dsp:txBody>
      <dsp:txXfrm>
        <a:off x="1329976" y="70762"/>
        <a:ext cx="3467897" cy="1836611"/>
      </dsp:txXfrm>
    </dsp:sp>
    <dsp:sp modelId="{E518EC77-D280-4995-A7AC-93F9606D3137}">
      <dsp:nvSpPr>
        <dsp:cNvPr id="0" name=""/>
        <dsp:cNvSpPr/>
      </dsp:nvSpPr>
      <dsp:spPr>
        <a:xfrm rot="19500000">
          <a:off x="7028469" y="1755872"/>
          <a:ext cx="1948220" cy="73158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B8A15-3C85-4D5A-8BFD-4D553A9EC7D4}">
      <dsp:nvSpPr>
        <dsp:cNvPr id="0" name=""/>
        <dsp:cNvSpPr/>
      </dsp:nvSpPr>
      <dsp:spPr>
        <a:xfrm>
          <a:off x="6773331" y="13622"/>
          <a:ext cx="3627024" cy="195089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Pre-Exposure Prophylaxis (PrEP) Assistance </a:t>
          </a:r>
          <a:r>
            <a:rPr lang="en-US" sz="2600" b="0" kern="1200" dirty="0"/>
            <a:t>Program (PrEP-AP)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Prevent HIV</a:t>
          </a:r>
          <a:endParaRPr lang="en-US" sz="2600" b="0" kern="1200" dirty="0"/>
        </a:p>
      </dsp:txBody>
      <dsp:txXfrm>
        <a:off x="6830471" y="70762"/>
        <a:ext cx="3512744" cy="1836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61639-DBFA-4ED1-98D3-7CB5DB867F67}">
      <dsp:nvSpPr>
        <dsp:cNvPr id="0" name=""/>
        <dsp:cNvSpPr/>
      </dsp:nvSpPr>
      <dsp:spPr>
        <a:xfrm>
          <a:off x="1182814" y="670888"/>
          <a:ext cx="3154380" cy="2996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can clients do?</a:t>
          </a:r>
          <a:endParaRPr lang="en-US" sz="3600" kern="1200" dirty="0"/>
        </a:p>
      </dsp:txBody>
      <dsp:txXfrm>
        <a:off x="1644762" y="1109781"/>
        <a:ext cx="2230484" cy="2119162"/>
      </dsp:txXfrm>
    </dsp:sp>
    <dsp:sp modelId="{E518EC77-D280-4995-A7AC-93F9606D3137}">
      <dsp:nvSpPr>
        <dsp:cNvPr id="0" name=""/>
        <dsp:cNvSpPr/>
      </dsp:nvSpPr>
      <dsp:spPr>
        <a:xfrm rot="10834810">
          <a:off x="4677152" y="1822859"/>
          <a:ext cx="1648516" cy="6000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B8A15-3C85-4D5A-8BFD-4D553A9EC7D4}">
      <dsp:nvSpPr>
        <dsp:cNvPr id="0" name=""/>
        <dsp:cNvSpPr/>
      </dsp:nvSpPr>
      <dsp:spPr>
        <a:xfrm>
          <a:off x="6521224" y="103843"/>
          <a:ext cx="4032229" cy="4088957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kern="1200" dirty="0" smtClean="0"/>
            <a:t>View eligibility status</a:t>
          </a:r>
          <a:endParaRPr lang="en-US" sz="2400" b="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kern="1200" dirty="0" smtClean="0"/>
            <a:t>Next re-enrollment or re-certification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kern="1200" dirty="0" smtClean="0"/>
            <a:t>Process re-certification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kern="1200" dirty="0" smtClean="0"/>
            <a:t>View/print pharmacy and medical card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kern="1200" dirty="0" smtClean="0"/>
            <a:t>View insurance payments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endParaRPr lang="en-US" sz="2400" b="0" kern="1200" dirty="0"/>
        </a:p>
      </dsp:txBody>
      <dsp:txXfrm>
        <a:off x="6639324" y="221943"/>
        <a:ext cx="3796029" cy="3852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E2D49-7B27-4922-92FE-DD6AFBE851CF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D548A-B6C9-420E-9AB8-52AD9B8433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7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D548A-B6C9-420E-9AB8-52AD9B8433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51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913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186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21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91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 and Prep-AP client eligibility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be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extending to August 31, 2020 for all clients whose eligibility expired, or will expire, between now and August 30, 2020. In addition, 90-day medication dispenses have been extended through August.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 to impacts 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COVID 19, ADAP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provided guidance to the Enrollment Sites that they can enroll a new client virtually.  If the client can provide the required documentation for eligibility, it is required to be done through encrypted e-mail.  If the client does not have all the required documentation the client will attest verbally over the phone that they meet the eligibility requirements.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923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D548A-B6C9-420E-9AB8-52AD9B8433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4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39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38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346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59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834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937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437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39B046-E36B-48C5-9D74-40697A2EB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26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51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11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1" y="317500"/>
            <a:ext cx="1120266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20266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65789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1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8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4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1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6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AF1E51-F589-48A2-BF35-4138DA9969D7}" type="datetimeFigureOut">
              <a:rPr lang="en-US" smtClean="0"/>
              <a:t>6/14/2020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FCDC60-5624-4CAA-8A1B-F1AFD21BE6C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jpg"/><Relationship Id="rId7" Type="http://schemas.openxmlformats.org/officeDocument/2006/relationships/image" Target="../media/image36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34.svg"/><Relationship Id="rId4" Type="http://schemas.openxmlformats.org/officeDocument/2006/relationships/image" Target="../media/image13.png"/><Relationship Id="rId9" Type="http://schemas.openxmlformats.org/officeDocument/2006/relationships/image" Target="../media/image3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6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4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28.svg"/><Relationship Id="rId4" Type="http://schemas.openxmlformats.org/officeDocument/2006/relationships/image" Target="../media/image10.png"/><Relationship Id="rId9" Type="http://schemas.openxmlformats.org/officeDocument/2006/relationships/image" Target="../media/image32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cdphdata.maps.arcgis.com/apps/webappviewer/index.html?id=6878d3a1c9724418aebfea96878cd5b2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s://www.cdph.ca.gov/Programs/CID/DOA/Pages/OAvoice.aspx" TargetMode="External"/><Relationship Id="rId7" Type="http://schemas.openxmlformats.org/officeDocument/2006/relationships/hyperlink" Target="https://cdphdata.maps.arcgis.com/apps/webappviewer/index.html?id=e5a93c8e3f03424d8a414adf78c76e37" TargetMode="External"/><Relationship Id="rId12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dphprep-ap.magellanrx.com/member/external/commercial/caprep/doc/en-us/CDPH_PrEP-AP_Formulary.pdf" TargetMode="External"/><Relationship Id="rId11" Type="http://schemas.openxmlformats.org/officeDocument/2006/relationships/hyperlink" Target="https://www.cdph.ca.gov/Programs/CID/DOA/CDPH%20Document%20Library/IP_2016_Final.pdf" TargetMode="External"/><Relationship Id="rId5" Type="http://schemas.openxmlformats.org/officeDocument/2006/relationships/hyperlink" Target="https://cdph.magellanrx.com/provider/external/commercial/cdph/doc/en-us/CDPH_Formulary.pdf" TargetMode="External"/><Relationship Id="rId10" Type="http://schemas.openxmlformats.org/officeDocument/2006/relationships/hyperlink" Target="https://www.cdph.ca.gov/Programs/CID/DOA/Pages/OA_adap_hipp_staffassignments.aspx" TargetMode="External"/><Relationship Id="rId4" Type="http://schemas.openxmlformats.org/officeDocument/2006/relationships/hyperlink" Target="https://www.cdph.ca.gov/Programs/CID/DOA/Pages/OAadap.aspx" TargetMode="External"/><Relationship Id="rId9" Type="http://schemas.openxmlformats.org/officeDocument/2006/relationships/hyperlink" Target="https://www.cdph.ca.gov/Programs/CID/DOA/Pages/OA_adap_advisor_by_enroll_site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2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g"/><Relationship Id="rId7" Type="http://schemas.openxmlformats.org/officeDocument/2006/relationships/image" Target="../media/image30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28.svg"/><Relationship Id="rId4" Type="http://schemas.openxmlformats.org/officeDocument/2006/relationships/image" Target="../media/image10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789" y="2083344"/>
            <a:ext cx="10058400" cy="1703971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Calibri" panose="020F0502020204030204" pitchFamily="34" charset="0"/>
              </a:rPr>
              <a:t>AIDS Drug Assistance Program</a:t>
            </a:r>
            <a:br>
              <a:rPr lang="en-US" sz="48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US" sz="4800" dirty="0">
                <a:solidFill>
                  <a:schemeClr val="accent2"/>
                </a:solidFill>
                <a:latin typeface="Calibri" panose="020F0502020204030204" pitchFamily="34" charset="0"/>
              </a:rPr>
              <a:t>(ADAP)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997" y="426687"/>
            <a:ext cx="1820384" cy="134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40" y="0"/>
            <a:ext cx="1952897" cy="17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MDPP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Program Details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33DABE3-C90F-4D24-9A58-44EC89101D4F}"/>
              </a:ext>
            </a:extLst>
          </p:cNvPr>
          <p:cNvSpPr/>
          <p:nvPr/>
        </p:nvSpPr>
        <p:spPr>
          <a:xfrm>
            <a:off x="1145920" y="1975739"/>
            <a:ext cx="10058400" cy="19389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1341B-3597-4169-B116-4A19EC1F83F3}"/>
              </a:ext>
            </a:extLst>
          </p:cNvPr>
          <p:cNvSpPr/>
          <p:nvPr/>
        </p:nvSpPr>
        <p:spPr>
          <a:xfrm>
            <a:off x="524367" y="2600252"/>
            <a:ext cx="18203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1A1A-A3F1-44F9-BE3C-016610A9AD03}"/>
              </a:ext>
            </a:extLst>
          </p:cNvPr>
          <p:cNvSpPr txBox="1"/>
          <p:nvPr/>
        </p:nvSpPr>
        <p:spPr>
          <a:xfrm>
            <a:off x="725485" y="2590819"/>
            <a:ext cx="147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4F4EA6-D9B2-4CF9-93EE-1A4BC5427758}"/>
              </a:ext>
            </a:extLst>
          </p:cNvPr>
          <p:cNvSpPr txBox="1"/>
          <p:nvPr/>
        </p:nvSpPr>
        <p:spPr>
          <a:xfrm>
            <a:off x="3063378" y="2064398"/>
            <a:ext cx="93652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defTabSz="4572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Medicare Part D Premium Payment </a:t>
            </a:r>
            <a:r>
              <a:rPr lang="en-US" sz="2400" b="1" dirty="0">
                <a:solidFill>
                  <a:srgbClr val="1CADE4">
                    <a:lumMod val="60000"/>
                    <a:lumOff val="40000"/>
                  </a:srgbClr>
                </a:solidFill>
              </a:rPr>
              <a:t>(MDPP) </a:t>
            </a:r>
            <a:r>
              <a:rPr lang="en-US" sz="2400" b="1" dirty="0">
                <a:solidFill>
                  <a:schemeClr val="bg1"/>
                </a:solidFill>
              </a:rPr>
              <a:t>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10252" y="2072115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5068" y="2116715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</p:spTree>
    <p:extLst>
      <p:ext uri="{BB962C8B-B14F-4D97-AF65-F5344CB8AC3E}">
        <p14:creationId xmlns:p14="http://schemas.microsoft.com/office/powerpoint/2010/main" val="156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E09927-7FEC-4538-9EF3-8122F697280C}"/>
              </a:ext>
            </a:extLst>
          </p:cNvPr>
          <p:cNvSpPr/>
          <p:nvPr/>
        </p:nvSpPr>
        <p:spPr>
          <a:xfrm>
            <a:off x="620140" y="1874458"/>
            <a:ext cx="4294760" cy="23476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MDPP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Coverage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C96F4F-FF60-4B8C-9798-43F1A4C90BDA}"/>
              </a:ext>
            </a:extLst>
          </p:cNvPr>
          <p:cNvSpPr txBox="1"/>
          <p:nvPr/>
        </p:nvSpPr>
        <p:spPr>
          <a:xfrm>
            <a:off x="930912" y="2039526"/>
            <a:ext cx="38252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CADE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Medicare insurance premiums</a:t>
            </a: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Pays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for: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Calibri" panose="020F0502020204030204"/>
              </a:rPr>
              <a:t>Part D premiums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80010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MediGap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premiums</a:t>
            </a:r>
          </a:p>
          <a:p>
            <a:pPr marL="8001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(if we are paying Part 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81A77D-8B89-40AB-A70A-C719A1BCCFE3}"/>
              </a:ext>
            </a:extLst>
          </p:cNvPr>
          <p:cNvSpPr/>
          <p:nvPr/>
        </p:nvSpPr>
        <p:spPr>
          <a:xfrm>
            <a:off x="7253350" y="3878518"/>
            <a:ext cx="4294760" cy="234761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EDB96-32A3-479C-AF2B-C25F7019890B}"/>
              </a:ext>
            </a:extLst>
          </p:cNvPr>
          <p:cNvSpPr txBox="1"/>
          <p:nvPr/>
        </p:nvSpPr>
        <p:spPr>
          <a:xfrm>
            <a:off x="7379525" y="4105390"/>
            <a:ext cx="40424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 medical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/>
              </a:rPr>
              <a:t>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ut-of-pocket costs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count toward policy’s annual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of pocket maximum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 lab or office visit co-pays</a:t>
            </a: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88964CF-CCAD-44B8-B000-79D8387D3FDC}"/>
              </a:ext>
            </a:extLst>
          </p:cNvPr>
          <p:cNvSpPr/>
          <p:nvPr/>
        </p:nvSpPr>
        <p:spPr>
          <a:xfrm>
            <a:off x="4114801" y="3063238"/>
            <a:ext cx="3623310" cy="2263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DFD70-2025-4731-BFDB-560BDE634881}"/>
              </a:ext>
            </a:extLst>
          </p:cNvPr>
          <p:cNvSpPr/>
          <p:nvPr/>
        </p:nvSpPr>
        <p:spPr>
          <a:xfrm>
            <a:off x="4284345" y="3158915"/>
            <a:ext cx="331962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coverage: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$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1,938*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month 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/>
              </a:rPr>
              <a:t>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premiums per client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3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Payments sent to health plan</a:t>
            </a:r>
          </a:p>
          <a:p>
            <a:pPr marL="45720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Money">
            <a:extLst>
              <a:ext uri="{FF2B5EF4-FFF2-40B4-BE49-F238E27FC236}">
                <a16:creationId xmlns:a16="http://schemas.microsoft.com/office/drawing/2014/main" id="{5B8CC8B4-1B79-4512-89A6-145BE9725A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629831" y="4659940"/>
            <a:ext cx="628650" cy="628650"/>
          </a:xfrm>
          <a:prstGeom prst="rect">
            <a:avLst/>
          </a:prstGeom>
        </p:spPr>
      </p:pic>
      <p:pic>
        <p:nvPicPr>
          <p:cNvPr id="24" name="Graphic 23" descr="Needle">
            <a:extLst>
              <a:ext uri="{FF2B5EF4-FFF2-40B4-BE49-F238E27FC236}">
                <a16:creationId xmlns:a16="http://schemas.microsoft.com/office/drawing/2014/main" id="{CB6AD04D-465D-4E3F-8AFF-915A6DC777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567207" y="4497380"/>
            <a:ext cx="687485" cy="687485"/>
          </a:xfrm>
          <a:prstGeom prst="rect">
            <a:avLst/>
          </a:prstGeom>
        </p:spPr>
      </p:pic>
      <p:pic>
        <p:nvPicPr>
          <p:cNvPr id="4" name="Graphic 3" descr="Thumbs Up Sign">
            <a:extLst>
              <a:ext uri="{FF2B5EF4-FFF2-40B4-BE49-F238E27FC236}">
                <a16:creationId xmlns:a16="http://schemas.microsoft.com/office/drawing/2014/main" id="{1CC5A080-C23D-4630-829A-0E971E6A4C7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55473" y="2345043"/>
            <a:ext cx="648590" cy="64859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8948830" y="1146566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983646" y="1191166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3139" y="5952617"/>
            <a:ext cx="4739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*Subject to reassessment and adjustment annually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090" y="305059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What’s New?</a:t>
            </a:r>
            <a:br>
              <a:rPr lang="en-US" dirty="0" smtClean="0">
                <a:solidFill>
                  <a:schemeClr val="accent2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28876E-BC9C-4669-B0B9-383C943032AA}"/>
              </a:ext>
            </a:extLst>
          </p:cNvPr>
          <p:cNvSpPr/>
          <p:nvPr/>
        </p:nvSpPr>
        <p:spPr>
          <a:xfrm>
            <a:off x="518952" y="1826945"/>
            <a:ext cx="3313346" cy="24049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2C4E18-E5C6-4782-BF2D-9E7B5F2DBAF3}"/>
              </a:ext>
            </a:extLst>
          </p:cNvPr>
          <p:cNvSpPr txBox="1"/>
          <p:nvPr/>
        </p:nvSpPr>
        <p:spPr>
          <a:xfrm>
            <a:off x="797762" y="2657095"/>
            <a:ext cx="3110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/>
              </a:rPr>
              <a:t>HIV Test results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Proof of HIV status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0E6F228-839A-4E73-8204-565F67B27A75}"/>
              </a:ext>
            </a:extLst>
          </p:cNvPr>
          <p:cNvSpPr/>
          <p:nvPr/>
        </p:nvSpPr>
        <p:spPr>
          <a:xfrm>
            <a:off x="514551" y="1819325"/>
            <a:ext cx="3313346" cy="67931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1AFC9A-2F5D-4952-BE1F-A4856D1874F4}"/>
              </a:ext>
            </a:extLst>
          </p:cNvPr>
          <p:cNvSpPr txBox="1"/>
          <p:nvPr/>
        </p:nvSpPr>
        <p:spPr>
          <a:xfrm>
            <a:off x="885550" y="1885660"/>
            <a:ext cx="259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prstClr val="white"/>
                </a:solidFill>
                <a:latin typeface="Calibri" panose="020F0502020204030204"/>
              </a:rPr>
              <a:t>Guideline Updates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CFD3EE0-383F-49A2-A32A-5A43D3E00D06}"/>
              </a:ext>
            </a:extLst>
          </p:cNvPr>
          <p:cNvSpPr/>
          <p:nvPr/>
        </p:nvSpPr>
        <p:spPr>
          <a:xfrm>
            <a:off x="4106707" y="2171700"/>
            <a:ext cx="4043248" cy="386013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D24F2C-5763-408E-A389-A544A7C16DAE}"/>
              </a:ext>
            </a:extLst>
          </p:cNvPr>
          <p:cNvSpPr txBox="1"/>
          <p:nvPr/>
        </p:nvSpPr>
        <p:spPr>
          <a:xfrm>
            <a:off x="4160745" y="3031458"/>
            <a:ext cx="3619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HIV-1 Genotype Drug Resistance testing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Hepatitis A vaccine </a:t>
            </a:r>
          </a:p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186 </a:t>
            </a:r>
            <a:r>
              <a:rPr lang="en-US" dirty="0" err="1" smtClean="0">
                <a:solidFill>
                  <a:prstClr val="white"/>
                </a:solidFill>
                <a:latin typeface="Calibri" panose="020F0502020204030204"/>
              </a:rPr>
              <a:t>PrEP</a:t>
            </a:r>
            <a:r>
              <a:rPr lang="en-US" dirty="0" smtClean="0">
                <a:solidFill>
                  <a:prstClr val="white"/>
                </a:solidFill>
                <a:latin typeface="Calibri" panose="020F0502020204030204"/>
              </a:rPr>
              <a:t>-AP enrollment sites covering 136 clinics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BB5D62A-7A81-443A-BA22-4F7B1BA0316D}"/>
              </a:ext>
            </a:extLst>
          </p:cNvPr>
          <p:cNvSpPr/>
          <p:nvPr/>
        </p:nvSpPr>
        <p:spPr>
          <a:xfrm>
            <a:off x="4313841" y="2172837"/>
            <a:ext cx="3542041" cy="67397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-AP Updates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User">
            <a:extLst>
              <a:ext uri="{FF2B5EF4-FFF2-40B4-BE49-F238E27FC236}">
                <a16:creationId xmlns:a16="http://schemas.microsoft.com/office/drawing/2014/main" id="{BB81AD2D-71BC-4744-A475-9CBB2556CE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5352" y="1867372"/>
            <a:ext cx="658367" cy="658367"/>
          </a:xfrm>
          <a:prstGeom prst="rect">
            <a:avLst/>
          </a:prstGeom>
        </p:spPr>
      </p:pic>
      <p:pic>
        <p:nvPicPr>
          <p:cNvPr id="7" name="Graphic 6" descr="Employee Badge">
            <a:extLst>
              <a:ext uri="{FF2B5EF4-FFF2-40B4-BE49-F238E27FC236}">
                <a16:creationId xmlns:a16="http://schemas.microsoft.com/office/drawing/2014/main" id="{E0534627-EA19-44C6-9C49-D8F45774D5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238230" y="1979704"/>
            <a:ext cx="844334" cy="86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ADAP Client Portal</a:t>
            </a:r>
            <a:endParaRPr lang="en-US" sz="5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FBDA26-A239-4709-B769-A474F2F5C1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820280"/>
              </p:ext>
            </p:extLst>
          </p:nvPr>
        </p:nvGraphicFramePr>
        <p:xfrm>
          <a:off x="243192" y="1945531"/>
          <a:ext cx="11673192" cy="4192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838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E09927-7FEC-4538-9EF3-8122F697280C}"/>
              </a:ext>
            </a:extLst>
          </p:cNvPr>
          <p:cNvSpPr/>
          <p:nvPr/>
        </p:nvSpPr>
        <p:spPr>
          <a:xfrm>
            <a:off x="620140" y="1874458"/>
            <a:ext cx="4294760" cy="234761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Eligibility Extensions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Response to COVID-19</a:t>
            </a:r>
            <a:endParaRPr lang="en-US" sz="54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C96F4F-FF60-4B8C-9798-43F1A4C90BDA}"/>
              </a:ext>
            </a:extLst>
          </p:cNvPr>
          <p:cNvSpPr txBox="1"/>
          <p:nvPr/>
        </p:nvSpPr>
        <p:spPr>
          <a:xfrm>
            <a:off x="676857" y="1922970"/>
            <a:ext cx="38883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EDB96-32A3-479C-AF2B-C25F7019890B}"/>
              </a:ext>
            </a:extLst>
          </p:cNvPr>
          <p:cNvSpPr txBox="1"/>
          <p:nvPr/>
        </p:nvSpPr>
        <p:spPr>
          <a:xfrm>
            <a:off x="7523460" y="4032156"/>
            <a:ext cx="4042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88964CF-CCAD-44B8-B000-79D8387D3FDC}"/>
              </a:ext>
            </a:extLst>
          </p:cNvPr>
          <p:cNvSpPr/>
          <p:nvPr/>
        </p:nvSpPr>
        <p:spPr>
          <a:xfrm>
            <a:off x="4143698" y="2987307"/>
            <a:ext cx="4022072" cy="226314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DFD70-2025-4731-BFDB-560BDE634881}"/>
              </a:ext>
            </a:extLst>
          </p:cNvPr>
          <p:cNvSpPr/>
          <p:nvPr/>
        </p:nvSpPr>
        <p:spPr>
          <a:xfrm>
            <a:off x="4249420" y="3021719"/>
            <a:ext cx="4022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prstClr val="white"/>
                </a:solidFill>
                <a:latin typeface="Calibri" panose="020F0502020204030204"/>
              </a:rPr>
              <a:t>Established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workflow for phone and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secure email/fax enrollments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Man">
            <a:extLst>
              <a:ext uri="{FF2B5EF4-FFF2-40B4-BE49-F238E27FC236}">
                <a16:creationId xmlns:a16="http://schemas.microsoft.com/office/drawing/2014/main" id="{D0C61B6C-DA3B-4B73-85A9-32E5F99C83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00270" y="2188948"/>
            <a:ext cx="914400" cy="708599"/>
          </a:xfrm>
          <a:prstGeom prst="rect">
            <a:avLst/>
          </a:prstGeom>
        </p:spPr>
      </p:pic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D30196B-D8DA-4C9C-B750-50FF46E996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93988" y="4612846"/>
            <a:ext cx="764684" cy="76468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9406029" y="1146566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440845" y="1191166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</p:spTree>
    <p:extLst>
      <p:ext uri="{BB962C8B-B14F-4D97-AF65-F5344CB8AC3E}">
        <p14:creationId xmlns:p14="http://schemas.microsoft.com/office/powerpoint/2010/main" val="28497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Resources</a:t>
            </a:r>
            <a:r>
              <a:rPr lang="en-US" sz="5400" dirty="0">
                <a:solidFill>
                  <a:srgbClr val="0070C0"/>
                </a:solidFill>
                <a:latin typeface="+mn-lt"/>
              </a:rPr>
              <a:t> </a:t>
            </a: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015" y="1799613"/>
            <a:ext cx="103424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OA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  Voice  </a:t>
            </a:r>
            <a:r>
              <a:rPr lang="en-US" sz="1400" dirty="0">
                <a:hlinkClick r:id="rId3"/>
              </a:rPr>
              <a:t>https://www.cdph.ca.gov/Programs/CID/DOA/Pages/OAvoice.aspx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ADAP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and PrEP-AP General Information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4"/>
              </a:rPr>
              <a:t>https://www.cdph.ca.gov/Programs/CID/DOA/Pages/OAadap.aspx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ADAP Formulary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5"/>
              </a:rPr>
              <a:t>https://cdph.magellanrx.com/provider/external/commercial/cdph/doc/en-us/CDPH_Formulary.pdf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PrEP-AP Formulary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6"/>
              </a:rPr>
              <a:t>https://cdphprep-ap.magellanrx.com/member/external/commercial/caprep/doc/en-us/CDPH_PrEP-AP_Formulary.pdf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ADAP Enrollment Site Locator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7"/>
              </a:rPr>
              <a:t>https://cdphdata.maps.arcgis.com/apps/webappviewer/index.html?id=e5a93c8e3f03424d8a414adf78c76e37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PrEP-AP Enrollment Site and Provider Locator –</a:t>
            </a:r>
          </a:p>
          <a:p>
            <a:pPr marL="573088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8"/>
              </a:rPr>
              <a:t>https://cdphdata.maps.arcgis.com/apps/webappviewer/index.html?id=6878d3a1c9724418aebfea96878cd5b2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List of OA ADAP Advisors by County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9"/>
              </a:rPr>
              <a:t>https://www.cdph.ca.gov/Programs/CID/DOA/Pages/OA_adap_advisor_by_enroll_site.aspx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List of OA Insurance Assistance Program Advisors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10"/>
              </a:rPr>
              <a:t>https://www.cdph.ca.gov/Programs/CID/DOA/Pages/OA_adap_hipp_staffassignments.aspx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Laying a Foundation for Getting to Zero:  California’s Integrated HIV Surveillance, Prevention, and Care Plan –</a:t>
            </a:r>
          </a:p>
          <a:p>
            <a:pPr marL="5746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hlinkClick r:id="rId11"/>
              </a:rPr>
              <a:t>https://www.cdph.ca.gov/Programs/CID/DOA/CDPH%20Document%20Library/IP_2016_Final.pdf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Contact Information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 –</a:t>
            </a:r>
          </a:p>
          <a:p>
            <a:pPr lvl="1" defTabSz="457200">
              <a:defRPr/>
            </a:pPr>
            <a:r>
              <a:rPr lang="en-US" sz="1400" baseline="0" dirty="0">
                <a:solidFill>
                  <a:srgbClr val="0070C0"/>
                </a:solidFill>
                <a:latin typeface="Arial Narrow" panose="020B0606020202030204" pitchFamily="34" charset="0"/>
              </a:rPr>
              <a:t>PAi</a:t>
            </a:r>
            <a:r>
              <a:rPr lang="en-US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 (insurance benefits manager) – (877) 495-0990   (Mon – Fri, 8 am – 5 pm)</a:t>
            </a:r>
          </a:p>
          <a:p>
            <a:pPr lvl="1" defTabSz="457200"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Magellan Rx (prescription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</a:rPr>
              <a:t> benefits manager) – (800) 424-5906   (24/7)</a:t>
            </a:r>
          </a:p>
          <a:p>
            <a:pPr lvl="1" defTabSz="457200">
              <a:defRPr/>
            </a:pPr>
            <a:r>
              <a:rPr lang="en-US" sz="1400" baseline="0" dirty="0">
                <a:solidFill>
                  <a:srgbClr val="0070C0"/>
                </a:solidFill>
                <a:latin typeface="Arial Narrow" panose="020B0606020202030204" pitchFamily="34" charset="0"/>
              </a:rPr>
              <a:t>ADAP</a:t>
            </a:r>
            <a:r>
              <a:rPr lang="en-US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 Call Center – (844) 421-7050   (Mon – Fri, 8am – 5 pm) 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470" y="666430"/>
            <a:ext cx="1220626" cy="899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115" y="329021"/>
            <a:ext cx="1417857" cy="123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66494" y="2459504"/>
            <a:ext cx="8405122" cy="1938992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srgbClr val="1CADE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Questions or Comments 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 w="22225">
                <a:solidFill>
                  <a:srgbClr val="2683C6"/>
                </a:solidFill>
                <a:prstDash val="solid"/>
              </a:ln>
              <a:solidFill>
                <a:srgbClr val="2683C6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2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353509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ADAP Branch</a:t>
            </a:r>
            <a:endParaRPr lang="en-US" sz="66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FBDA26-A239-4709-B769-A474F2F5C1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388640"/>
              </p:ext>
            </p:extLst>
          </p:nvPr>
        </p:nvGraphicFramePr>
        <p:xfrm>
          <a:off x="243192" y="1945531"/>
          <a:ext cx="11673192" cy="4192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79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Who Qualifies?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9F1260A-DA8A-48B8-8194-0EC3A8A1BFFC}"/>
              </a:ext>
            </a:extLst>
          </p:cNvPr>
          <p:cNvSpPr/>
          <p:nvPr/>
        </p:nvSpPr>
        <p:spPr>
          <a:xfrm>
            <a:off x="1491343" y="2318657"/>
            <a:ext cx="2634343" cy="153488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DF37680-1528-4E17-866B-8DBEB6AE6C81}"/>
              </a:ext>
            </a:extLst>
          </p:cNvPr>
          <p:cNvSpPr/>
          <p:nvPr/>
        </p:nvSpPr>
        <p:spPr>
          <a:xfrm>
            <a:off x="1491340" y="4147456"/>
            <a:ext cx="2634343" cy="153488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CC6A97-5C55-4896-A4DD-26506369ED5A}"/>
              </a:ext>
            </a:extLst>
          </p:cNvPr>
          <p:cNvSpPr/>
          <p:nvPr/>
        </p:nvSpPr>
        <p:spPr>
          <a:xfrm>
            <a:off x="5328556" y="1896691"/>
            <a:ext cx="5845629" cy="429728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25E6BD8-6EFA-42EE-8C3C-A8F3339E3072}"/>
              </a:ext>
            </a:extLst>
          </p:cNvPr>
          <p:cNvSpPr/>
          <p:nvPr/>
        </p:nvSpPr>
        <p:spPr>
          <a:xfrm>
            <a:off x="4278086" y="3624947"/>
            <a:ext cx="1817914" cy="7184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5816A0-0E0C-4E7E-AACF-4055BDEF668B}"/>
              </a:ext>
            </a:extLst>
          </p:cNvPr>
          <p:cNvSpPr txBox="1"/>
          <p:nvPr/>
        </p:nvSpPr>
        <p:spPr>
          <a:xfrm>
            <a:off x="1654631" y="2607166"/>
            <a:ext cx="23349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HIV+ individuals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81143B-5269-420F-A775-D7DA6FE7D4C0}"/>
              </a:ext>
            </a:extLst>
          </p:cNvPr>
          <p:cNvSpPr txBox="1"/>
          <p:nvPr/>
        </p:nvSpPr>
        <p:spPr>
          <a:xfrm>
            <a:off x="1502228" y="4283567"/>
            <a:ext cx="25961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PrEP-AP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HIV-  individuals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risk of infection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A15780-0816-403B-B080-917A2E7A6EBE}"/>
              </a:ext>
            </a:extLst>
          </p:cNvPr>
          <p:cNvSpPr txBox="1"/>
          <p:nvPr/>
        </p:nvSpPr>
        <p:spPr>
          <a:xfrm>
            <a:off x="6229548" y="2349614"/>
            <a:ext cx="461262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 residents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Aged 18+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Modified adjusted gross income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or </a:t>
            </a:r>
            <a:r>
              <a:rPr lang="en-US" sz="2400" dirty="0" smtClean="0">
                <a:solidFill>
                  <a:prstClr val="white"/>
                </a:solidFill>
                <a:latin typeface="Calibri" panose="020F0502020204030204"/>
              </a:rPr>
              <a:t>&lt;500% of the federal poverty level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~$</a:t>
            </a:r>
            <a:r>
              <a:rPr lang="en-US" sz="2400" dirty="0">
                <a:solidFill>
                  <a:prstClr val="white"/>
                </a:solidFill>
                <a:latin typeface="Calibri" panose="020F0502020204030204"/>
              </a:rPr>
              <a:t>60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,700 or less for a household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covered by another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3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party payer (e.g. Medi-Cal)</a:t>
            </a:r>
          </a:p>
        </p:txBody>
      </p:sp>
      <p:pic>
        <p:nvPicPr>
          <p:cNvPr id="21" name="Graphic 20" descr="Thumbs Up Sign">
            <a:extLst>
              <a:ext uri="{FF2B5EF4-FFF2-40B4-BE49-F238E27FC236}">
                <a16:creationId xmlns:a16="http://schemas.microsoft.com/office/drawing/2014/main" id="{E7486135-3F9F-4B11-AC39-46E5DEA44E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804910" y="24098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What Does it Cover?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33DABE3-C90F-4D24-9A58-44EC89101D4F}"/>
              </a:ext>
            </a:extLst>
          </p:cNvPr>
          <p:cNvSpPr/>
          <p:nvPr/>
        </p:nvSpPr>
        <p:spPr>
          <a:xfrm>
            <a:off x="1145920" y="1975739"/>
            <a:ext cx="10058400" cy="19389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1A1A-A3F1-44F9-BE3C-016610A9AD03}"/>
              </a:ext>
            </a:extLst>
          </p:cNvPr>
          <p:cNvSpPr txBox="1"/>
          <p:nvPr/>
        </p:nvSpPr>
        <p:spPr>
          <a:xfrm>
            <a:off x="1724564" y="2486795"/>
            <a:ext cx="3243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4F4EA6-D9B2-4CF9-93EE-1A4BC5427758}"/>
              </a:ext>
            </a:extLst>
          </p:cNvPr>
          <p:cNvSpPr txBox="1"/>
          <p:nvPr/>
        </p:nvSpPr>
        <p:spPr>
          <a:xfrm>
            <a:off x="3229457" y="2563817"/>
            <a:ext cx="9365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 of prescription (Rx) drugs on the ADAP formulary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insurance premiums (if applicable) 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medical out-of-pocket costs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270AD64-75C4-42C5-AB24-6CE1A160CD5B}"/>
              </a:ext>
            </a:extLst>
          </p:cNvPr>
          <p:cNvSpPr/>
          <p:nvPr/>
        </p:nvSpPr>
        <p:spPr>
          <a:xfrm>
            <a:off x="1122956" y="4132299"/>
            <a:ext cx="10058400" cy="19389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5B2DC8-E72E-48F5-A1B0-A5D7DC97D85E}"/>
              </a:ext>
            </a:extLst>
          </p:cNvPr>
          <p:cNvSpPr txBox="1"/>
          <p:nvPr/>
        </p:nvSpPr>
        <p:spPr>
          <a:xfrm>
            <a:off x="1348783" y="4651590"/>
            <a:ext cx="3243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PrEP-AP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AA8E9-CB25-4E6C-9D70-5BEEEBBB9866}"/>
              </a:ext>
            </a:extLst>
          </p:cNvPr>
          <p:cNvSpPr txBox="1"/>
          <p:nvPr/>
        </p:nvSpPr>
        <p:spPr>
          <a:xfrm>
            <a:off x="3528034" y="4714118"/>
            <a:ext cx="9365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 of Rx drugs on the PrEP-AP formulary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PrEP-related medical out-of-pocket costs</a:t>
            </a:r>
          </a:p>
          <a:p>
            <a:pPr marL="800100" lvl="1" indent="-342900" defTabSz="45720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When using </a:t>
            </a:r>
            <a:r>
              <a:rPr lang="en-US" noProof="0" dirty="0">
                <a:solidFill>
                  <a:prstClr val="white"/>
                </a:solidFill>
                <a:latin typeface="Calibri" panose="020F0502020204030204"/>
              </a:rPr>
              <a:t>a provider in the PrEP-AP network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</p:txBody>
      </p:sp>
      <p:pic>
        <p:nvPicPr>
          <p:cNvPr id="7" name="Graphic 6" descr="Medical">
            <a:extLst>
              <a:ext uri="{FF2B5EF4-FFF2-40B4-BE49-F238E27FC236}">
                <a16:creationId xmlns:a16="http://schemas.microsoft.com/office/drawing/2014/main" id="{56401733-8D70-4985-84DC-85CFBFB045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138410" y="3069539"/>
            <a:ext cx="557536" cy="557536"/>
          </a:xfrm>
          <a:prstGeom prst="rect">
            <a:avLst/>
          </a:prstGeom>
        </p:spPr>
      </p:pic>
      <p:pic>
        <p:nvPicPr>
          <p:cNvPr id="23" name="Graphic 22" descr="Medicine">
            <a:extLst>
              <a:ext uri="{FF2B5EF4-FFF2-40B4-BE49-F238E27FC236}">
                <a16:creationId xmlns:a16="http://schemas.microsoft.com/office/drawing/2014/main" id="{617BC775-A543-49CA-8510-A340D6859A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699970" y="2275623"/>
            <a:ext cx="696177" cy="696177"/>
          </a:xfrm>
          <a:prstGeom prst="rect">
            <a:avLst/>
          </a:prstGeom>
        </p:spPr>
      </p:pic>
      <p:pic>
        <p:nvPicPr>
          <p:cNvPr id="27" name="Graphic 26" descr="Stethoscope">
            <a:extLst>
              <a:ext uri="{FF2B5EF4-FFF2-40B4-BE49-F238E27FC236}">
                <a16:creationId xmlns:a16="http://schemas.microsoft.com/office/drawing/2014/main" id="{43FFC656-F5C3-420F-B483-C06F125D4F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248325" y="3040336"/>
            <a:ext cx="644211" cy="644211"/>
          </a:xfrm>
          <a:prstGeom prst="rect">
            <a:avLst/>
          </a:prstGeom>
        </p:spPr>
      </p:pic>
      <p:pic>
        <p:nvPicPr>
          <p:cNvPr id="30" name="Graphic 29" descr="Medicine">
            <a:extLst>
              <a:ext uri="{FF2B5EF4-FFF2-40B4-BE49-F238E27FC236}">
                <a16:creationId xmlns:a16="http://schemas.microsoft.com/office/drawing/2014/main" id="{BF8ABE5B-831D-4166-A131-09218F4288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726640" y="4359693"/>
            <a:ext cx="696177" cy="696177"/>
          </a:xfrm>
          <a:prstGeom prst="rect">
            <a:avLst/>
          </a:prstGeom>
        </p:spPr>
      </p:pic>
      <p:pic>
        <p:nvPicPr>
          <p:cNvPr id="31" name="Graphic 30" descr="Stethoscope">
            <a:extLst>
              <a:ext uri="{FF2B5EF4-FFF2-40B4-BE49-F238E27FC236}">
                <a16:creationId xmlns:a16="http://schemas.microsoft.com/office/drawing/2014/main" id="{77DBA810-2E98-4274-908C-9AAD3A034C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240705" y="5055826"/>
            <a:ext cx="644211" cy="64421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313969" y="2120429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321404" y="4313509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085" y="2165033"/>
            <a:ext cx="55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6220" y="4358109"/>
            <a:ext cx="55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-</a:t>
            </a:r>
          </a:p>
        </p:txBody>
      </p:sp>
    </p:spTree>
    <p:extLst>
      <p:ext uri="{BB962C8B-B14F-4D97-AF65-F5344CB8AC3E}">
        <p14:creationId xmlns:p14="http://schemas.microsoft.com/office/powerpoint/2010/main" val="33339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Additional Programs 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– Details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33DABE3-C90F-4D24-9A58-44EC89101D4F}"/>
              </a:ext>
            </a:extLst>
          </p:cNvPr>
          <p:cNvSpPr/>
          <p:nvPr/>
        </p:nvSpPr>
        <p:spPr>
          <a:xfrm>
            <a:off x="1048215" y="1975739"/>
            <a:ext cx="10292575" cy="19389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1341B-3597-4169-B116-4A19EC1F83F3}"/>
              </a:ext>
            </a:extLst>
          </p:cNvPr>
          <p:cNvSpPr/>
          <p:nvPr/>
        </p:nvSpPr>
        <p:spPr>
          <a:xfrm>
            <a:off x="524367" y="2600252"/>
            <a:ext cx="18203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1A1A-A3F1-44F9-BE3C-016610A9AD03}"/>
              </a:ext>
            </a:extLst>
          </p:cNvPr>
          <p:cNvSpPr txBox="1"/>
          <p:nvPr/>
        </p:nvSpPr>
        <p:spPr>
          <a:xfrm>
            <a:off x="725485" y="2590819"/>
            <a:ext cx="147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4F4EA6-D9B2-4CF9-93EE-1A4BC5427758}"/>
              </a:ext>
            </a:extLst>
          </p:cNvPr>
          <p:cNvSpPr txBox="1"/>
          <p:nvPr/>
        </p:nvSpPr>
        <p:spPr>
          <a:xfrm>
            <a:off x="2424918" y="2395868"/>
            <a:ext cx="93652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rgbClr val="28C4CC"/>
                </a:solidFill>
              </a:rPr>
              <a:t>OA-HIPP </a:t>
            </a:r>
            <a:r>
              <a:rPr lang="en-US" sz="2200" dirty="0" smtClean="0">
                <a:solidFill>
                  <a:prstClr val="white"/>
                </a:solidFill>
                <a:latin typeface="Calibri" panose="020F0502020204030204"/>
              </a:rPr>
              <a:t>— 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ffice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AIDS Health Insurance Premium Payment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28C4C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rgbClr val="42BA97">
                    <a:lumMod val="60000"/>
                    <a:lumOff val="40000"/>
                  </a:srgbClr>
                </a:solidFill>
              </a:rPr>
              <a:t>EB-HIPP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— Employer-based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Insurance Premium Payment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solidFill>
                  <a:srgbClr val="1CADE4">
                    <a:lumMod val="60000"/>
                    <a:lumOff val="40000"/>
                  </a:srgbClr>
                </a:solidFill>
              </a:rPr>
              <a:t>MDPP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— </a:t>
            </a:r>
            <a:r>
              <a:rPr lang="en-US" sz="2200" dirty="0" smtClean="0">
                <a:solidFill>
                  <a:prstClr val="white"/>
                </a:solidFill>
                <a:latin typeface="Calibri" panose="020F0502020204030204"/>
              </a:rPr>
              <a:t>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edicare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 D Premium Payment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1CADE4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87951" y="2072117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22767" y="2116717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</p:spTree>
    <p:extLst>
      <p:ext uri="{BB962C8B-B14F-4D97-AF65-F5344CB8AC3E}">
        <p14:creationId xmlns:p14="http://schemas.microsoft.com/office/powerpoint/2010/main" val="24850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  <a:latin typeface="Calibri" panose="020F0502020204030204" pitchFamily="34" charset="0"/>
              </a:rPr>
              <a:t>OA-HIPP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Program Details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33DABE3-C90F-4D24-9A58-44EC89101D4F}"/>
              </a:ext>
            </a:extLst>
          </p:cNvPr>
          <p:cNvSpPr/>
          <p:nvPr/>
        </p:nvSpPr>
        <p:spPr>
          <a:xfrm>
            <a:off x="1145920" y="1975739"/>
            <a:ext cx="10058400" cy="19389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1341B-3597-4169-B116-4A19EC1F83F3}"/>
              </a:ext>
            </a:extLst>
          </p:cNvPr>
          <p:cNvSpPr/>
          <p:nvPr/>
        </p:nvSpPr>
        <p:spPr>
          <a:xfrm>
            <a:off x="524367" y="2600252"/>
            <a:ext cx="18203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1A1A-A3F1-44F9-BE3C-016610A9AD03}"/>
              </a:ext>
            </a:extLst>
          </p:cNvPr>
          <p:cNvSpPr txBox="1"/>
          <p:nvPr/>
        </p:nvSpPr>
        <p:spPr>
          <a:xfrm>
            <a:off x="725485" y="2590819"/>
            <a:ext cx="147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4F4EA6-D9B2-4CF9-93EE-1A4BC5427758}"/>
              </a:ext>
            </a:extLst>
          </p:cNvPr>
          <p:cNvSpPr txBox="1"/>
          <p:nvPr/>
        </p:nvSpPr>
        <p:spPr>
          <a:xfrm>
            <a:off x="2414739" y="2720837"/>
            <a:ext cx="95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Office of AIDS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Insurance Premium Payment </a:t>
            </a:r>
            <a:r>
              <a:rPr lang="en-US" sz="2200" b="1" dirty="0">
                <a:solidFill>
                  <a:srgbClr val="28C4CC"/>
                </a:solidFill>
              </a:rPr>
              <a:t>(OA-HIPP)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87951" y="2072117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22767" y="2116717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</p:spTree>
    <p:extLst>
      <p:ext uri="{BB962C8B-B14F-4D97-AF65-F5344CB8AC3E}">
        <p14:creationId xmlns:p14="http://schemas.microsoft.com/office/powerpoint/2010/main" val="161598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E09927-7FEC-4538-9EF3-8122F697280C}"/>
              </a:ext>
            </a:extLst>
          </p:cNvPr>
          <p:cNvSpPr/>
          <p:nvPr/>
        </p:nvSpPr>
        <p:spPr>
          <a:xfrm>
            <a:off x="620140" y="1874458"/>
            <a:ext cx="4294760" cy="234761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  <a:latin typeface="Calibri" panose="020F0502020204030204" pitchFamily="34" charset="0"/>
              </a:rPr>
              <a:t>OA-HIPP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Coverage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C96F4F-FF60-4B8C-9798-43F1A4C90BDA}"/>
              </a:ext>
            </a:extLst>
          </p:cNvPr>
          <p:cNvSpPr txBox="1"/>
          <p:nvPr/>
        </p:nvSpPr>
        <p:spPr>
          <a:xfrm>
            <a:off x="817907" y="1880765"/>
            <a:ext cx="39369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42BA97">
                    <a:lumMod val="40000"/>
                    <a:lumOff val="60000"/>
                  </a:srgbClr>
                </a:solidFill>
                <a:latin typeface="Calibri" panose="020F0502020204030204"/>
              </a:rPr>
              <a:t>Private 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ealth insurance premiums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types: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Individual, Family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and Off Exchange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COBRA, Cal-COBRA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Dental,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Vision-combination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plans </a:t>
            </a: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81A77D-8B89-40AB-A70A-C719A1BCCFE3}"/>
              </a:ext>
            </a:extLst>
          </p:cNvPr>
          <p:cNvSpPr/>
          <p:nvPr/>
        </p:nvSpPr>
        <p:spPr>
          <a:xfrm>
            <a:off x="7253350" y="3878518"/>
            <a:ext cx="4294760" cy="234761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EDB96-32A3-479C-AF2B-C25F7019890B}"/>
              </a:ext>
            </a:extLst>
          </p:cNvPr>
          <p:cNvSpPr txBox="1"/>
          <p:nvPr/>
        </p:nvSpPr>
        <p:spPr>
          <a:xfrm>
            <a:off x="7379525" y="4194110"/>
            <a:ext cx="4042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 medical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42BA97">
                    <a:lumMod val="40000"/>
                    <a:lumOff val="60000"/>
                  </a:srgbClr>
                </a:solidFill>
                <a:latin typeface="Calibri" panose="020F0502020204030204"/>
              </a:rPr>
              <a:t>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ut-of-pocket costs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count toward policy</a:t>
            </a:r>
            <a:r>
              <a:rPr lang="en-US" sz="1600" b="1" dirty="0">
                <a:solidFill>
                  <a:prstClr val="white"/>
                </a:solidFill>
                <a:latin typeface="Calibri" panose="020F0502020204030204"/>
              </a:rPr>
              <a:t>’s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annual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of pocket maximum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 lab or office visit co-pays</a:t>
            </a: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88964CF-CCAD-44B8-B000-79D8387D3FDC}"/>
              </a:ext>
            </a:extLst>
          </p:cNvPr>
          <p:cNvSpPr/>
          <p:nvPr/>
        </p:nvSpPr>
        <p:spPr>
          <a:xfrm>
            <a:off x="4368601" y="2961178"/>
            <a:ext cx="3623310" cy="226314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DFD70-2025-4731-BFDB-560BDE634881}"/>
              </a:ext>
            </a:extLst>
          </p:cNvPr>
          <p:cNvSpPr/>
          <p:nvPr/>
        </p:nvSpPr>
        <p:spPr>
          <a:xfrm>
            <a:off x="4512944" y="3102932"/>
            <a:ext cx="331962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coverage: 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$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1938*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month 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42BA97">
                    <a:lumMod val="40000"/>
                    <a:lumOff val="60000"/>
                  </a:srgbClr>
                </a:solidFill>
                <a:latin typeface="Calibri" panose="020F0502020204030204"/>
              </a:rPr>
              <a:t>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2BA9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premiums per client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3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Payments sent to health plan</a:t>
            </a:r>
          </a:p>
          <a:p>
            <a:pPr marL="45720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Parent and Child">
            <a:extLst>
              <a:ext uri="{FF2B5EF4-FFF2-40B4-BE49-F238E27FC236}">
                <a16:creationId xmlns:a16="http://schemas.microsoft.com/office/drawing/2014/main" id="{D0C61B6C-DA3B-4B73-85A9-32E5F99C83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95810" y="2468941"/>
            <a:ext cx="914400" cy="914400"/>
          </a:xfrm>
          <a:prstGeom prst="rect">
            <a:avLst/>
          </a:prstGeom>
        </p:spPr>
      </p:pic>
      <p:pic>
        <p:nvPicPr>
          <p:cNvPr id="22" name="Graphic 21" descr="Money">
            <a:extLst>
              <a:ext uri="{FF2B5EF4-FFF2-40B4-BE49-F238E27FC236}">
                <a16:creationId xmlns:a16="http://schemas.microsoft.com/office/drawing/2014/main" id="{5B8CC8B4-1B79-4512-89A6-145BE9725A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94198" y="4596182"/>
            <a:ext cx="628650" cy="628650"/>
          </a:xfrm>
          <a:prstGeom prst="rect">
            <a:avLst/>
          </a:prstGeom>
        </p:spPr>
      </p:pic>
      <p:pic>
        <p:nvPicPr>
          <p:cNvPr id="24" name="Graphic 23" descr="Needle">
            <a:extLst>
              <a:ext uri="{FF2B5EF4-FFF2-40B4-BE49-F238E27FC236}">
                <a16:creationId xmlns:a16="http://schemas.microsoft.com/office/drawing/2014/main" id="{CB6AD04D-465D-4E3F-8AFF-915A6DC777A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532917" y="4540920"/>
            <a:ext cx="687485" cy="687485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10153160" y="1168871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87976" y="1213471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3139" y="5952617"/>
            <a:ext cx="4739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*Subject to reassessment and adjustment annually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EB-HIPP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Program Details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33DABE3-C90F-4D24-9A58-44EC89101D4F}"/>
              </a:ext>
            </a:extLst>
          </p:cNvPr>
          <p:cNvSpPr/>
          <p:nvPr/>
        </p:nvSpPr>
        <p:spPr>
          <a:xfrm>
            <a:off x="1145920" y="1975739"/>
            <a:ext cx="10058400" cy="19389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1341B-3597-4169-B116-4A19EC1F83F3}"/>
              </a:ext>
            </a:extLst>
          </p:cNvPr>
          <p:cNvSpPr/>
          <p:nvPr/>
        </p:nvSpPr>
        <p:spPr>
          <a:xfrm>
            <a:off x="524367" y="2600252"/>
            <a:ext cx="18203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61A1A-A3F1-44F9-BE3C-016610A9AD03}"/>
              </a:ext>
            </a:extLst>
          </p:cNvPr>
          <p:cNvSpPr txBox="1"/>
          <p:nvPr/>
        </p:nvSpPr>
        <p:spPr>
          <a:xfrm>
            <a:off x="725485" y="2590819"/>
            <a:ext cx="147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4F4EA6-D9B2-4CF9-93EE-1A4BC5427758}"/>
              </a:ext>
            </a:extLst>
          </p:cNvPr>
          <p:cNvSpPr txBox="1"/>
          <p:nvPr/>
        </p:nvSpPr>
        <p:spPr>
          <a:xfrm>
            <a:off x="2373093" y="2395868"/>
            <a:ext cx="9365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defTabSz="457200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Employer-based Health Insurance Premium Payment </a:t>
            </a:r>
            <a:r>
              <a:rPr lang="en-US" sz="2000" b="1" dirty="0">
                <a:solidFill>
                  <a:srgbClr val="42BA97">
                    <a:lumMod val="60000"/>
                    <a:lumOff val="40000"/>
                  </a:srgbClr>
                </a:solidFill>
              </a:rPr>
              <a:t>(EB-HIPP)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99106" y="2072120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3922" y="2116720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</p:spTree>
    <p:extLst>
      <p:ext uri="{BB962C8B-B14F-4D97-AF65-F5344CB8AC3E}">
        <p14:creationId xmlns:p14="http://schemas.microsoft.com/office/powerpoint/2010/main" val="41530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E09927-7FEC-4538-9EF3-8122F697280C}"/>
              </a:ext>
            </a:extLst>
          </p:cNvPr>
          <p:cNvSpPr/>
          <p:nvPr/>
        </p:nvSpPr>
        <p:spPr>
          <a:xfrm>
            <a:off x="620140" y="1874458"/>
            <a:ext cx="4294760" cy="234761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920" y="286603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EB-HIPP</a:t>
            </a:r>
            <a:r>
              <a:rPr lang="en-US" sz="5400" dirty="0">
                <a:solidFill>
                  <a:schemeClr val="accent2"/>
                </a:solidFill>
                <a:latin typeface="Calibri" panose="020F0502020204030204" pitchFamily="34" charset="0"/>
              </a:rPr>
              <a:t> Coverage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19" y="268933"/>
            <a:ext cx="1820384" cy="1341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C96F4F-FF60-4B8C-9798-43F1A4C90BDA}"/>
              </a:ext>
            </a:extLst>
          </p:cNvPr>
          <p:cNvSpPr txBox="1"/>
          <p:nvPr/>
        </p:nvSpPr>
        <p:spPr>
          <a:xfrm>
            <a:off x="676857" y="1922970"/>
            <a:ext cx="388837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Employer-based 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ealth insurance premiums</a:t>
            </a: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Pays for: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Employee’s portion of  monthly premium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Individual, Family plans</a:t>
            </a: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Dental,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Vision-combination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plans</a:t>
            </a:r>
          </a:p>
          <a:p>
            <a:pPr marL="28575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B81A77D-8B89-40AB-A70A-C719A1BCCFE3}"/>
              </a:ext>
            </a:extLst>
          </p:cNvPr>
          <p:cNvSpPr/>
          <p:nvPr/>
        </p:nvSpPr>
        <p:spPr>
          <a:xfrm>
            <a:off x="7253350" y="3878518"/>
            <a:ext cx="4294760" cy="234761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CEDB96-32A3-479C-AF2B-C25F7019890B}"/>
              </a:ext>
            </a:extLst>
          </p:cNvPr>
          <p:cNvSpPr txBox="1"/>
          <p:nvPr/>
        </p:nvSpPr>
        <p:spPr>
          <a:xfrm>
            <a:off x="7523460" y="4032156"/>
            <a:ext cx="40424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Outpatient medical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ut-of-pocket costs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00025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count toward policy’s annual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 of pocket maximum 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 lab or office visit co-pays</a:t>
            </a:r>
          </a:p>
          <a:p>
            <a:pPr marL="971550" marR="0" lvl="2" indent="1143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88964CF-CCAD-44B8-B000-79D8387D3FDC}"/>
              </a:ext>
            </a:extLst>
          </p:cNvPr>
          <p:cNvSpPr/>
          <p:nvPr/>
        </p:nvSpPr>
        <p:spPr>
          <a:xfrm>
            <a:off x="4143698" y="2987307"/>
            <a:ext cx="4022072" cy="226314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7DFD70-2025-4731-BFDB-560BDE634881}"/>
              </a:ext>
            </a:extLst>
          </p:cNvPr>
          <p:cNvSpPr/>
          <p:nvPr/>
        </p:nvSpPr>
        <p:spPr>
          <a:xfrm>
            <a:off x="4249420" y="3021719"/>
            <a:ext cx="402207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coverage: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$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1,938*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month 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Calibri" panose="020F0502020204030204"/>
              </a:rPr>
              <a:t>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premiums per client</a:t>
            </a:r>
          </a:p>
          <a:p>
            <a:pPr marL="0" marR="0" lvl="2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42BA9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Payments sent to employer</a:t>
            </a:r>
          </a:p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Employer must agree to participate</a:t>
            </a:r>
          </a:p>
          <a:p>
            <a:pPr marL="45720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Man">
            <a:extLst>
              <a:ext uri="{FF2B5EF4-FFF2-40B4-BE49-F238E27FC236}">
                <a16:creationId xmlns:a16="http://schemas.microsoft.com/office/drawing/2014/main" id="{D0C61B6C-DA3B-4B73-85A9-32E5F99C83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00270" y="2188948"/>
            <a:ext cx="914400" cy="708599"/>
          </a:xfrm>
          <a:prstGeom prst="rect">
            <a:avLst/>
          </a:prstGeom>
        </p:spPr>
      </p:pic>
      <p:pic>
        <p:nvPicPr>
          <p:cNvPr id="24" name="Graphic 23" descr="Needle">
            <a:extLst>
              <a:ext uri="{FF2B5EF4-FFF2-40B4-BE49-F238E27FC236}">
                <a16:creationId xmlns:a16="http://schemas.microsoft.com/office/drawing/2014/main" id="{CB6AD04D-465D-4E3F-8AFF-915A6DC777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681507" y="4387010"/>
            <a:ext cx="687485" cy="687485"/>
          </a:xfrm>
          <a:prstGeom prst="rect">
            <a:avLst/>
          </a:prstGeom>
        </p:spPr>
      </p:pic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D30196B-D8DA-4C9C-B750-50FF46E996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93988" y="4612846"/>
            <a:ext cx="764684" cy="76468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9406029" y="1146566"/>
            <a:ext cx="592867" cy="3775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440845" y="1191166"/>
            <a:ext cx="651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HIV 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3139" y="5952617"/>
            <a:ext cx="4739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*Subject to reassessment and adjustment annually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799</Words>
  <Application>Microsoft Office PowerPoint</Application>
  <PresentationFormat>Widescreen</PresentationFormat>
  <Paragraphs>186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Wingdings</vt:lpstr>
      <vt:lpstr>Retrospect</vt:lpstr>
      <vt:lpstr>AIDS Drug Assistance Program (ADAP)</vt:lpstr>
      <vt:lpstr>ADAP Branch</vt:lpstr>
      <vt:lpstr>Who Qualifies?</vt:lpstr>
      <vt:lpstr>What Does it Cover?</vt:lpstr>
      <vt:lpstr>Additional Programs – Details</vt:lpstr>
      <vt:lpstr>OA-HIPP Program Details</vt:lpstr>
      <vt:lpstr>OA-HIPP Coverage </vt:lpstr>
      <vt:lpstr>EB-HIPP Program Details</vt:lpstr>
      <vt:lpstr>EB-HIPP Coverage </vt:lpstr>
      <vt:lpstr>MDPP Program Details</vt:lpstr>
      <vt:lpstr>MDPP Coverage </vt:lpstr>
      <vt:lpstr>What’s New? </vt:lpstr>
      <vt:lpstr>ADAP Client Portal</vt:lpstr>
      <vt:lpstr>Response to COVID-19</vt:lpstr>
      <vt:lpstr>Resources </vt:lpstr>
      <vt:lpstr>PowerPoint Presentation</vt:lpstr>
    </vt:vector>
  </TitlesOfParts>
  <Company>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Drug Assistance Program (ADAP)</dc:title>
  <dc:creator>Robinson, Jeanene@CDPH</dc:creator>
  <cp:lastModifiedBy>Kemp, Sharisse@CDPH</cp:lastModifiedBy>
  <cp:revision>304</cp:revision>
  <dcterms:created xsi:type="dcterms:W3CDTF">2018-08-27T17:40:02Z</dcterms:created>
  <dcterms:modified xsi:type="dcterms:W3CDTF">2020-06-14T19:56:23Z</dcterms:modified>
  <cp:contentStatus/>
</cp:coreProperties>
</file>